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3"/>
  </p:notesMasterIdLst>
  <p:sldIdLst>
    <p:sldId id="258" r:id="rId2"/>
    <p:sldId id="259" r:id="rId3"/>
    <p:sldId id="260" r:id="rId4"/>
    <p:sldId id="261" r:id="rId5"/>
    <p:sldId id="267" r:id="rId6"/>
    <p:sldId id="264" r:id="rId7"/>
    <p:sldId id="274" r:id="rId8"/>
    <p:sldId id="270" r:id="rId9"/>
    <p:sldId id="271" r:id="rId10"/>
    <p:sldId id="273" r:id="rId11"/>
    <p:sldId id="272" r:id="rId12"/>
    <p:sldId id="275" r:id="rId13"/>
    <p:sldId id="276" r:id="rId14"/>
    <p:sldId id="277" r:id="rId15"/>
    <p:sldId id="279" r:id="rId16"/>
    <p:sldId id="283" r:id="rId17"/>
    <p:sldId id="278" r:id="rId18"/>
    <p:sldId id="281" r:id="rId19"/>
    <p:sldId id="282" r:id="rId20"/>
    <p:sldId id="280" r:id="rId21"/>
    <p:sldId id="268" r:id="rId22"/>
  </p:sldIdLst>
  <p:sldSz cx="9144000" cy="6858000" type="screen4x3"/>
  <p:notesSz cx="6858000" cy="9144000"/>
  <p:embeddedFontLst>
    <p:embeddedFont>
      <p:font typeface="Roboto" panose="020000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227">
          <p15:clr>
            <a:srgbClr val="9AA0A6"/>
          </p15:clr>
        </p15:guide>
        <p15:guide id="3" orient="horz" pos="4082">
          <p15:clr>
            <a:srgbClr val="9AA0A6"/>
          </p15:clr>
        </p15:guide>
        <p15:guide id="4" orient="horz" pos="238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Скворцов Демьян ЛБ" initials="l" lastIdx="1" clrIdx="0">
    <p:extLst>
      <p:ext uri="{19B8F6BF-5375-455C-9EA6-DF929625EA0E}">
        <p15:presenceInfo xmlns:p15="http://schemas.microsoft.com/office/powerpoint/2012/main" userId="Скворцов Демьян ЛБ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7EBCB6-3E53-42CB-A7C6-F801664800F5}">
  <a:tblStyle styleId="{BD7EBCB6-3E53-42CB-A7C6-F801664800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38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2405" y="96"/>
      </p:cViewPr>
      <p:guideLst>
        <p:guide pos="5533"/>
        <p:guide pos="227"/>
        <p:guide orient="horz" pos="4082"/>
        <p:guide orient="horz" pos="2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83ec99fb9_1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83ec99fb9_1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9652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83ec99fb9_1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83ec99fb9_1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2968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83ec99fb9_1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83ec99fb9_1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9078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83ec99fb9_1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83ec99fb9_1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91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83ec99fb9_1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83ec99fb9_1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56512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83ec99fb9_1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83ec99fb9_1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72045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83ec99fb9_1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83ec99fb9_1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12670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83ec99fb9_1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83ec99fb9_1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5107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83ec99fb9_1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83ec99fb9_1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91103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83ec99fb9_1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83ec99fb9_1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8084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83ec99fb9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83ec99fb9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83ec99fb9_1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83ec99fb9_1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44704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83ec99fb9_1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83ec99fb9_1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3839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83ec99fb9_1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e83ec99fb9_1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83ec99fb9_1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e83ec99fb9_1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9836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f29b9fb2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f29b9fb2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83ec99fb9_1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83ec99fb9_1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6107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83ec99fb9_1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83ec99fb9_1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4701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83ec99fb9_1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83ec99fb9_1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5938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00550" y="1094951"/>
            <a:ext cx="8520600" cy="26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500550" y="609750"/>
            <a:ext cx="77967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700"/>
              <a:buNone/>
              <a:defRPr sz="17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3135425" y="4174975"/>
            <a:ext cx="5856300" cy="7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700"/>
              <a:buNone/>
              <a:defRPr sz="17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3135425" y="4575175"/>
            <a:ext cx="58563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135425" y="5086600"/>
            <a:ext cx="5856300" cy="13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-2">
  <p:cSld name="CUSTOM_4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/>
          <p:nvPr/>
        </p:nvSpPr>
        <p:spPr>
          <a:xfrm>
            <a:off x="362300" y="1616750"/>
            <a:ext cx="4748700" cy="47532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ubTitle" idx="1"/>
          </p:nvPr>
        </p:nvSpPr>
        <p:spPr>
          <a:xfrm>
            <a:off x="500550" y="1763225"/>
            <a:ext cx="4428600" cy="46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2"/>
          </p:nvPr>
        </p:nvSpPr>
        <p:spPr>
          <a:xfrm>
            <a:off x="5555275" y="1763225"/>
            <a:ext cx="3151200" cy="43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1359175" y="1737600"/>
            <a:ext cx="45057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81000" rtl="0">
              <a:lnSpc>
                <a:spcPct val="16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 b="0">
                <a:solidFill>
                  <a:schemeClr val="dk1"/>
                </a:solidFill>
              </a:defRPr>
            </a:lvl1pPr>
            <a:lvl2pPr marL="914400" lvl="1" indent="-330200" rtl="0">
              <a:lnSpc>
                <a:spcPct val="16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6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6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6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6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6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6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6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ubTitle" idx="1"/>
          </p:nvPr>
        </p:nvSpPr>
        <p:spPr>
          <a:xfrm>
            <a:off x="4348975" y="2694775"/>
            <a:ext cx="4391700" cy="7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900"/>
              <a:buNone/>
              <a:defRPr sz="19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2"/>
          </p:nvPr>
        </p:nvSpPr>
        <p:spPr>
          <a:xfrm>
            <a:off x="4348975" y="3410125"/>
            <a:ext cx="4587900" cy="27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609075" y="16278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609075" y="388828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/>
          <p:nvPr/>
        </p:nvSpPr>
        <p:spPr>
          <a:xfrm>
            <a:off x="606200" y="1616750"/>
            <a:ext cx="7938600" cy="47532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ubTitle" idx="1"/>
          </p:nvPr>
        </p:nvSpPr>
        <p:spPr>
          <a:xfrm>
            <a:off x="729150" y="1763225"/>
            <a:ext cx="8004000" cy="46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606200" y="1616750"/>
            <a:ext cx="7938600" cy="475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729150" y="1763225"/>
            <a:ext cx="8004000" cy="46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ourier New"/>
              <a:buNone/>
              <a:defRPr sz="15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-1">
  <p:cSld name="CUSTOM_2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606200" y="2858975"/>
            <a:ext cx="7938600" cy="3285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729150" y="3008071"/>
            <a:ext cx="8004000" cy="32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2"/>
          </p:nvPr>
        </p:nvSpPr>
        <p:spPr>
          <a:xfrm>
            <a:off x="530000" y="1796975"/>
            <a:ext cx="8127000" cy="10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"/>
              <a:buNone/>
              <a:defRPr sz="3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901958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low3586/bettingplatform/tree/kafka-presentatio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/>
          <p:nvPr/>
        </p:nvSpPr>
        <p:spPr>
          <a:xfrm>
            <a:off x="487327" y="3929974"/>
            <a:ext cx="1515000" cy="2176336"/>
          </a:xfrm>
          <a:prstGeom prst="rect">
            <a:avLst/>
          </a:prstGeom>
          <a:solidFill>
            <a:srgbClr val="013D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2"/>
          <p:cNvSpPr txBox="1">
            <a:spLocks noGrp="1"/>
          </p:cNvSpPr>
          <p:nvPr>
            <p:ph type="title"/>
          </p:nvPr>
        </p:nvSpPr>
        <p:spPr>
          <a:xfrm>
            <a:off x="500550" y="1605626"/>
            <a:ext cx="8520600" cy="26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Тема: 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Веб-приложение на микросервисной и событийной архитектуре с Spring и Kafka</a:t>
            </a:r>
            <a:endParaRPr lang="ru-RU" dirty="0"/>
          </a:p>
        </p:txBody>
      </p:sp>
      <p:sp>
        <p:nvSpPr>
          <p:cNvPr id="145" name="Google Shape;145;p32"/>
          <p:cNvSpPr txBox="1">
            <a:spLocks noGrp="1"/>
          </p:cNvSpPr>
          <p:nvPr>
            <p:ph type="subTitle" idx="2"/>
          </p:nvPr>
        </p:nvSpPr>
        <p:spPr>
          <a:xfrm>
            <a:off x="2153101" y="3929973"/>
            <a:ext cx="6717275" cy="20882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rgbClr val="02418B"/>
                </a:solidFill>
              </a:rPr>
              <a:t>Скворцов Демьян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3600" dirty="0">
              <a:solidFill>
                <a:srgbClr val="02418B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dirty="0">
                <a:solidFill>
                  <a:srgbClr val="02418B"/>
                </a:solidFill>
                <a:hlinkClick r:id="rId3"/>
              </a:rPr>
              <a:t>github.com/slow3586/bettingplatform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dirty="0">
                <a:solidFill>
                  <a:srgbClr val="02418B"/>
                </a:solidFill>
                <a:hlinkClick r:id="rId3"/>
              </a:rPr>
              <a:t>/tree/</a:t>
            </a:r>
            <a:r>
              <a:rPr lang="en-US" sz="3300" dirty="0" err="1">
                <a:solidFill>
                  <a:srgbClr val="02418B"/>
                </a:solidFill>
                <a:hlinkClick r:id="rId3"/>
              </a:rPr>
              <a:t>kafka</a:t>
            </a:r>
            <a:r>
              <a:rPr lang="en-US" sz="3300" dirty="0">
                <a:solidFill>
                  <a:srgbClr val="02418B"/>
                </a:solidFill>
                <a:hlinkClick r:id="rId3"/>
              </a:rPr>
              <a:t>-presentation</a:t>
            </a:r>
            <a:br>
              <a:rPr lang="ru-RU" sz="3300" dirty="0">
                <a:solidFill>
                  <a:srgbClr val="02418B"/>
                </a:solidFill>
              </a:rPr>
            </a:br>
            <a:endParaRPr lang="ru-RU" sz="3300" dirty="0">
              <a:solidFill>
                <a:srgbClr val="02418B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dirty="0">
                <a:solidFill>
                  <a:srgbClr val="02418B"/>
                </a:solidFill>
              </a:rPr>
              <a:t>Курс </a:t>
            </a:r>
            <a:r>
              <a:rPr lang="en-US" sz="2100" dirty="0">
                <a:solidFill>
                  <a:srgbClr val="02418B"/>
                </a:solidFill>
              </a:rPr>
              <a:t>Apache Kafka</a:t>
            </a:r>
          </a:p>
        </p:txBody>
      </p:sp>
      <p:sp>
        <p:nvSpPr>
          <p:cNvPr id="8" name="Google Shape;168;p34">
            <a:extLst>
              <a:ext uri="{FF2B5EF4-FFF2-40B4-BE49-F238E27FC236}">
                <a16:creationId xmlns:a16="http://schemas.microsoft.com/office/drawing/2014/main" id="{DEADD8D9-B075-4D35-9F46-811345B5AA8F}"/>
              </a:ext>
            </a:extLst>
          </p:cNvPr>
          <p:cNvSpPr txBox="1">
            <a:spLocks/>
          </p:cNvSpPr>
          <p:nvPr/>
        </p:nvSpPr>
        <p:spPr>
          <a:xfrm>
            <a:off x="500550" y="4409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oboto"/>
              <a:buNone/>
              <a:defRPr sz="37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dirty="0"/>
              <a:t>Защита проекта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9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Демо: </a:t>
            </a:r>
            <a:r>
              <a:rPr lang="en-US" dirty="0"/>
              <a:t>Kafka Connect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6B3A12C-40D4-4654-A366-34AF242C82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5359" y="1014340"/>
            <a:ext cx="5524747" cy="5238904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582ECA0-299C-4478-85B7-37C83D1CA7F7}"/>
              </a:ext>
            </a:extLst>
          </p:cNvPr>
          <p:cNvSpPr/>
          <p:nvPr/>
        </p:nvSpPr>
        <p:spPr>
          <a:xfrm>
            <a:off x="6135466" y="1858166"/>
            <a:ext cx="2632396" cy="68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userRepository.save</a:t>
            </a:r>
            <a:endParaRPr lang="en-US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3C68987-E95C-461F-B41D-6F62BF948B1E}"/>
              </a:ext>
            </a:extLst>
          </p:cNvPr>
          <p:cNvSpPr/>
          <p:nvPr/>
        </p:nvSpPr>
        <p:spPr>
          <a:xfrm>
            <a:off x="6135466" y="2794403"/>
            <a:ext cx="2632396" cy="68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postgres</a:t>
            </a:r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03EC3CE-9F02-4F5C-B55D-8F7124C2F158}"/>
              </a:ext>
            </a:extLst>
          </p:cNvPr>
          <p:cNvSpPr/>
          <p:nvPr/>
        </p:nvSpPr>
        <p:spPr>
          <a:xfrm>
            <a:off x="6135465" y="4666879"/>
            <a:ext cx="2632397" cy="68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Kafka</a:t>
            </a:r>
          </a:p>
          <a:p>
            <a:pPr algn="ctr"/>
            <a:r>
              <a:rPr lang="en-US" dirty="0"/>
              <a:t>“user-</a:t>
            </a:r>
            <a:r>
              <a:rPr lang="en-US" dirty="0" err="1"/>
              <a:t>service.public.auth</a:t>
            </a:r>
            <a:r>
              <a:rPr lang="en-US" dirty="0"/>
              <a:t>”</a:t>
            </a: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66720FD8-B97F-44F3-8DF6-025833E2E719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7451664" y="2539102"/>
            <a:ext cx="0" cy="255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BE82F96-5DB9-409F-8576-79C007344E07}"/>
              </a:ext>
            </a:extLst>
          </p:cNvPr>
          <p:cNvSpPr/>
          <p:nvPr/>
        </p:nvSpPr>
        <p:spPr>
          <a:xfrm>
            <a:off x="6135464" y="3730641"/>
            <a:ext cx="2632399" cy="68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Kafka Connect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debezium</a:t>
            </a:r>
            <a:r>
              <a:rPr lang="en-US" dirty="0"/>
              <a:t> </a:t>
            </a:r>
            <a:r>
              <a:rPr lang="en-US" dirty="0" err="1"/>
              <a:t>postgres</a:t>
            </a:r>
            <a:r>
              <a:rPr lang="en-US" dirty="0"/>
              <a:t> connector)</a:t>
            </a:r>
            <a:endParaRPr lang="ru-RU" dirty="0"/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6A6692A-3B1A-4F19-8BE4-2AD1C3B2EABA}"/>
              </a:ext>
            </a:extLst>
          </p:cNvPr>
          <p:cNvCxnSpPr>
            <a:cxnSpLocks/>
            <a:stCxn id="8" idx="2"/>
            <a:endCxn id="17" idx="0"/>
          </p:cNvCxnSpPr>
          <p:nvPr/>
        </p:nvCxnSpPr>
        <p:spPr>
          <a:xfrm>
            <a:off x="7451664" y="3475339"/>
            <a:ext cx="0" cy="255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4F3FA146-84BA-4049-8B38-85D59C31F382}"/>
              </a:ext>
            </a:extLst>
          </p:cNvPr>
          <p:cNvCxnSpPr>
            <a:cxnSpLocks/>
            <a:stCxn id="17" idx="2"/>
            <a:endCxn id="9" idx="0"/>
          </p:cNvCxnSpPr>
          <p:nvPr/>
        </p:nvCxnSpPr>
        <p:spPr>
          <a:xfrm>
            <a:off x="7451664" y="4411577"/>
            <a:ext cx="0" cy="255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756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9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Демо: </a:t>
            </a:r>
            <a:r>
              <a:rPr lang="en-US" dirty="0"/>
              <a:t>Kafka Streams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6B3A12C-40D4-4654-A366-34AF242C82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6201" y="875178"/>
            <a:ext cx="5919797" cy="519148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3C68987-E95C-461F-B41D-6F62BF948B1E}"/>
              </a:ext>
            </a:extLst>
          </p:cNvPr>
          <p:cNvSpPr/>
          <p:nvPr/>
        </p:nvSpPr>
        <p:spPr>
          <a:xfrm>
            <a:off x="6340502" y="1582520"/>
            <a:ext cx="2309799" cy="68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KStream</a:t>
            </a:r>
          </a:p>
          <a:p>
            <a:pPr algn="ctr"/>
            <a:r>
              <a:rPr lang="en-US" dirty="0" err="1"/>
              <a:t>auth.request.login</a:t>
            </a:r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03EC3CE-9F02-4F5C-B55D-8F7124C2F158}"/>
              </a:ext>
            </a:extLst>
          </p:cNvPr>
          <p:cNvSpPr/>
          <p:nvPr/>
        </p:nvSpPr>
        <p:spPr>
          <a:xfrm>
            <a:off x="6340502" y="3454996"/>
            <a:ext cx="2309799" cy="68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processValues</a:t>
            </a:r>
            <a:endParaRPr lang="en-US" dirty="0"/>
          </a:p>
          <a:p>
            <a:pPr algn="ctr"/>
            <a:r>
              <a:rPr lang="en-US" dirty="0" err="1"/>
              <a:t>ErrorHandlingVProcessor</a:t>
            </a:r>
            <a:endParaRPr lang="en-US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BE82F96-5DB9-409F-8576-79C007344E07}"/>
              </a:ext>
            </a:extLst>
          </p:cNvPr>
          <p:cNvSpPr/>
          <p:nvPr/>
        </p:nvSpPr>
        <p:spPr>
          <a:xfrm>
            <a:off x="6340502" y="2518758"/>
            <a:ext cx="2309799" cy="68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&lt;KStream, KTable&gt;</a:t>
            </a:r>
          </a:p>
          <a:p>
            <a:pPr algn="ctr"/>
            <a:r>
              <a:rPr lang="en-US" dirty="0"/>
              <a:t>leftJoin</a:t>
            </a:r>
          </a:p>
          <a:p>
            <a:pPr algn="ctr"/>
            <a:r>
              <a:rPr lang="en-US" dirty="0"/>
              <a:t>"user-</a:t>
            </a:r>
            <a:r>
              <a:rPr lang="en-US" dirty="0" err="1"/>
              <a:t>service.public.auth</a:t>
            </a:r>
            <a:r>
              <a:rPr lang="en-US" dirty="0"/>
              <a:t>" </a:t>
            </a:r>
            <a:endParaRPr lang="ru-RU" dirty="0"/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6A6692A-3B1A-4F19-8BE4-2AD1C3B2EABA}"/>
              </a:ext>
            </a:extLst>
          </p:cNvPr>
          <p:cNvCxnSpPr>
            <a:cxnSpLocks/>
            <a:stCxn id="8" idx="2"/>
            <a:endCxn id="17" idx="0"/>
          </p:cNvCxnSpPr>
          <p:nvPr/>
        </p:nvCxnSpPr>
        <p:spPr>
          <a:xfrm>
            <a:off x="7495402" y="2263456"/>
            <a:ext cx="0" cy="255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4F3FA146-84BA-4049-8B38-85D59C31F382}"/>
              </a:ext>
            </a:extLst>
          </p:cNvPr>
          <p:cNvCxnSpPr>
            <a:cxnSpLocks/>
            <a:stCxn id="17" idx="2"/>
            <a:endCxn id="9" idx="0"/>
          </p:cNvCxnSpPr>
          <p:nvPr/>
        </p:nvCxnSpPr>
        <p:spPr>
          <a:xfrm>
            <a:off x="7495402" y="3199694"/>
            <a:ext cx="0" cy="255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17590772-60B3-41FF-A067-45063ADAD554}"/>
              </a:ext>
            </a:extLst>
          </p:cNvPr>
          <p:cNvSpPr/>
          <p:nvPr/>
        </p:nvSpPr>
        <p:spPr>
          <a:xfrm>
            <a:off x="6340502" y="4391234"/>
            <a:ext cx="2309799" cy="68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</a:t>
            </a:r>
          </a:p>
          <a:p>
            <a:pPr algn="ctr"/>
            <a:r>
              <a:rPr lang="en-US" dirty="0" err="1"/>
              <a:t>auth.response</a:t>
            </a:r>
            <a:endParaRPr lang="en-US" dirty="0"/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B8892176-3779-44B1-8F1F-6F7E253DED0E}"/>
              </a:ext>
            </a:extLst>
          </p:cNvPr>
          <p:cNvCxnSpPr>
            <a:stCxn id="9" idx="2"/>
            <a:endCxn id="26" idx="0"/>
          </p:cNvCxnSpPr>
          <p:nvPr/>
        </p:nvCxnSpPr>
        <p:spPr>
          <a:xfrm>
            <a:off x="7495402" y="4135932"/>
            <a:ext cx="0" cy="255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093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9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Демо: </a:t>
            </a:r>
            <a:r>
              <a:rPr lang="en-US" dirty="0" err="1"/>
              <a:t>Kafdrop</a:t>
            </a:r>
            <a:r>
              <a:rPr lang="ru-RU" dirty="0"/>
              <a:t> и топики</a:t>
            </a:r>
            <a:r>
              <a:rPr lang="en-US" dirty="0"/>
              <a:t> 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6B3A12C-40D4-4654-A366-34AF242C82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02392" y="735143"/>
            <a:ext cx="3800621" cy="513188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5E7F78-F2C8-4C49-8113-B1F568451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32" y="2041343"/>
            <a:ext cx="4722448" cy="227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16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9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Демо: Нагрузочный тест</a:t>
            </a:r>
            <a:endParaRPr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DB1D7C-BC00-4D57-B97B-D0F63BC6D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15" y="918960"/>
            <a:ext cx="535305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41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9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Демо: </a:t>
            </a:r>
            <a:r>
              <a:rPr lang="en-US" dirty="0"/>
              <a:t>Response time</a:t>
            </a:r>
            <a:endParaRPr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DB1D7C-BC00-4D57-B97B-D0F63BC6DD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2560" y="1319795"/>
            <a:ext cx="8738880" cy="421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9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9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Демо: </a:t>
            </a:r>
            <a:r>
              <a:rPr lang="en-US" dirty="0"/>
              <a:t>HPS</a:t>
            </a:r>
            <a:endParaRPr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DB1D7C-BC00-4D57-B97B-D0F63BC6DD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2561" y="1319795"/>
            <a:ext cx="8738878" cy="421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99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9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Демо: </a:t>
            </a:r>
            <a:r>
              <a:rPr lang="en-US" dirty="0"/>
              <a:t>RPS</a:t>
            </a:r>
            <a:endParaRPr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DB1D7C-BC00-4D57-B97B-D0F63BC6DD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2561" y="1326664"/>
            <a:ext cx="8738878" cy="420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39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9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Демо: Топик и его содержимое</a:t>
            </a:r>
            <a:endParaRPr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DB1D7C-BC00-4D57-B97B-D0F63BC6DD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696" y="1212214"/>
            <a:ext cx="3887057" cy="443817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22149A-E331-4795-B9B8-474A454AB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255" y="1207610"/>
            <a:ext cx="5499049" cy="44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27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9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Демо: </a:t>
            </a:r>
            <a:r>
              <a:rPr lang="en-US" dirty="0"/>
              <a:t>Grafana - CPU</a:t>
            </a:r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0E1A2B-E18D-46F5-BC8F-E1ADEE0D90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617521"/>
            <a:ext cx="9144000" cy="362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04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9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Демо: </a:t>
            </a:r>
            <a:r>
              <a:rPr lang="en-US" dirty="0"/>
              <a:t>Grafana - RAM</a:t>
            </a:r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0E1A2B-E18D-46F5-BC8F-E1ADEE0D9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4112"/>
            <a:ext cx="9144000" cy="394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78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 txBox="1">
            <a:spLocks noGrp="1"/>
          </p:cNvSpPr>
          <p:nvPr>
            <p:ph type="title"/>
          </p:nvPr>
        </p:nvSpPr>
        <p:spPr>
          <a:xfrm>
            <a:off x="500550" y="440977"/>
            <a:ext cx="8520600" cy="7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План защиты</a:t>
            </a:r>
            <a:endParaRPr dirty="0"/>
          </a:p>
        </p:txBody>
      </p:sp>
      <p:sp>
        <p:nvSpPr>
          <p:cNvPr id="153" name="Google Shape;153;p33"/>
          <p:cNvSpPr/>
          <p:nvPr/>
        </p:nvSpPr>
        <p:spPr>
          <a:xfrm>
            <a:off x="868818" y="1502085"/>
            <a:ext cx="3384900" cy="5016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Чему хотел научиться</a:t>
            </a:r>
            <a:endParaRPr sz="15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33"/>
          <p:cNvSpPr/>
          <p:nvPr/>
        </p:nvSpPr>
        <p:spPr>
          <a:xfrm>
            <a:off x="868818" y="2325531"/>
            <a:ext cx="3384900" cy="5016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13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33"/>
          <p:cNvSpPr/>
          <p:nvPr/>
        </p:nvSpPr>
        <p:spPr>
          <a:xfrm>
            <a:off x="868818" y="3991485"/>
            <a:ext cx="3384900" cy="5016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Схема приложения</a:t>
            </a:r>
            <a:endParaRPr sz="15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33"/>
          <p:cNvSpPr/>
          <p:nvPr/>
        </p:nvSpPr>
        <p:spPr>
          <a:xfrm>
            <a:off x="868818" y="4828423"/>
            <a:ext cx="3384900" cy="5016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Демонстрация</a:t>
            </a:r>
            <a:endParaRPr sz="15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3"/>
          <p:cNvSpPr/>
          <p:nvPr/>
        </p:nvSpPr>
        <p:spPr>
          <a:xfrm>
            <a:off x="868818" y="5610471"/>
            <a:ext cx="3384900" cy="5016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Что можно улучшить</a:t>
            </a:r>
            <a:endParaRPr sz="15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9" name="Google Shape;159;p33"/>
          <p:cNvCxnSpPr>
            <a:stCxn id="153" idx="1"/>
            <a:endCxn id="154" idx="1"/>
          </p:cNvCxnSpPr>
          <p:nvPr/>
        </p:nvCxnSpPr>
        <p:spPr>
          <a:xfrm>
            <a:off x="868818" y="1752885"/>
            <a:ext cx="600" cy="823500"/>
          </a:xfrm>
          <a:prstGeom prst="curvedConnector3">
            <a:avLst>
              <a:gd name="adj1" fmla="val -39687500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60" name="Google Shape;160;p33"/>
          <p:cNvCxnSpPr>
            <a:cxnSpLocks/>
            <a:stCxn id="154" idx="1"/>
            <a:endCxn id="21" idx="1"/>
          </p:cNvCxnSpPr>
          <p:nvPr/>
        </p:nvCxnSpPr>
        <p:spPr>
          <a:xfrm rot="10800000" flipH="1" flipV="1">
            <a:off x="868817" y="2576330"/>
            <a:ext cx="12701" cy="832977"/>
          </a:xfrm>
          <a:prstGeom prst="curvedConnector3">
            <a:avLst>
              <a:gd name="adj1" fmla="val -1799858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33"/>
          <p:cNvCxnSpPr>
            <a:stCxn id="155" idx="1"/>
            <a:endCxn id="156" idx="1"/>
          </p:cNvCxnSpPr>
          <p:nvPr/>
        </p:nvCxnSpPr>
        <p:spPr>
          <a:xfrm>
            <a:off x="868818" y="4242285"/>
            <a:ext cx="600" cy="837000"/>
          </a:xfrm>
          <a:prstGeom prst="curvedConnector3">
            <a:avLst>
              <a:gd name="adj1" fmla="val -39687500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33"/>
          <p:cNvCxnSpPr>
            <a:cxnSpLocks/>
          </p:cNvCxnSpPr>
          <p:nvPr/>
        </p:nvCxnSpPr>
        <p:spPr>
          <a:xfrm>
            <a:off x="868818" y="5119660"/>
            <a:ext cx="600" cy="837000"/>
          </a:xfrm>
          <a:prstGeom prst="curvedConnector3">
            <a:avLst>
              <a:gd name="adj1" fmla="val -39687500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1" name="Google Shape;154;p33">
            <a:extLst>
              <a:ext uri="{FF2B5EF4-FFF2-40B4-BE49-F238E27FC236}">
                <a16:creationId xmlns:a16="http://schemas.microsoft.com/office/drawing/2014/main" id="{D7794F35-9C9A-47E4-8AA9-CF2F24243FBC}"/>
              </a:ext>
            </a:extLst>
          </p:cNvPr>
          <p:cNvSpPr/>
          <p:nvPr/>
        </p:nvSpPr>
        <p:spPr>
          <a:xfrm>
            <a:off x="881519" y="3158508"/>
            <a:ext cx="3384900" cy="5016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5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Какие были сложности</a:t>
            </a:r>
            <a:endParaRPr sz="13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" name="Google Shape;160;p33">
            <a:extLst>
              <a:ext uri="{FF2B5EF4-FFF2-40B4-BE49-F238E27FC236}">
                <a16:creationId xmlns:a16="http://schemas.microsoft.com/office/drawing/2014/main" id="{81D61EA1-9652-4FAA-8B51-D3564CF9D50A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881519" y="3399775"/>
            <a:ext cx="12701" cy="832977"/>
          </a:xfrm>
          <a:prstGeom prst="curvedConnector3">
            <a:avLst>
              <a:gd name="adj1" fmla="val -1799858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9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Демо: </a:t>
            </a:r>
            <a:r>
              <a:rPr lang="en-US" dirty="0"/>
              <a:t>Grafana - Kafka</a:t>
            </a:r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0E1A2B-E18D-46F5-BC8F-E1ADEE0D90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043" y="1454112"/>
            <a:ext cx="9045913" cy="394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16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9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 можно улучшить</a:t>
            </a:r>
            <a:endParaRPr dirty="0"/>
          </a:p>
        </p:txBody>
      </p:sp>
      <p:graphicFrame>
        <p:nvGraphicFramePr>
          <p:cNvPr id="203" name="Google Shape;203;p39"/>
          <p:cNvGraphicFramePr/>
          <p:nvPr>
            <p:extLst>
              <p:ext uri="{D42A27DB-BD31-4B8C-83A1-F6EECF244321}">
                <p14:modId xmlns:p14="http://schemas.microsoft.com/office/powerpoint/2010/main" val="3091314887"/>
              </p:ext>
            </p:extLst>
          </p:nvPr>
        </p:nvGraphicFramePr>
        <p:xfrm>
          <a:off x="952500" y="2058925"/>
          <a:ext cx="7239000" cy="1380846"/>
        </p:xfrm>
        <a:graphic>
          <a:graphicData uri="http://schemas.openxmlformats.org/drawingml/2006/table">
            <a:tbl>
              <a:tblPr>
                <a:noFill/>
                <a:tableStyleId>{BD7EBCB6-3E53-42CB-A7C6-F801664800F5}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7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Настроить </a:t>
                      </a:r>
                      <a:r>
                        <a:rPr lang="en-US" sz="17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ACL, SSL </a:t>
                      </a:r>
                      <a:r>
                        <a:rPr lang="ru-RU" sz="17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использовать </a:t>
                      </a:r>
                      <a:r>
                        <a:rPr lang="en-US" sz="17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Avro</a:t>
                      </a:r>
                      <a:endParaRPr sz="17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7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Перенести всю логику полностью на </a:t>
                      </a:r>
                      <a:r>
                        <a:rPr lang="en-US" sz="17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Kafka Streams</a:t>
                      </a:r>
                      <a:r>
                        <a:rPr lang="ru-RU" sz="17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или </a:t>
                      </a:r>
                      <a:r>
                        <a:rPr lang="en-US" sz="17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Scala</a:t>
                      </a:r>
                      <a:r>
                        <a:rPr lang="ru-RU" sz="17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?</a:t>
                      </a:r>
                      <a:endParaRPr sz="17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7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Доделать приложение</a:t>
                      </a:r>
                      <a:endParaRPr sz="17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3405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4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Чему хотел научиться</a:t>
            </a:r>
            <a:endParaRPr dirty="0"/>
          </a:p>
        </p:txBody>
      </p:sp>
      <p:graphicFrame>
        <p:nvGraphicFramePr>
          <p:cNvPr id="169" name="Google Shape;169;p34"/>
          <p:cNvGraphicFramePr/>
          <p:nvPr>
            <p:extLst>
              <p:ext uri="{D42A27DB-BD31-4B8C-83A1-F6EECF244321}">
                <p14:modId xmlns:p14="http://schemas.microsoft.com/office/powerpoint/2010/main" val="2533254383"/>
              </p:ext>
            </p:extLst>
          </p:nvPr>
        </p:nvGraphicFramePr>
        <p:xfrm>
          <a:off x="952500" y="2058925"/>
          <a:ext cx="7239000" cy="1841128"/>
        </p:xfrm>
        <a:graphic>
          <a:graphicData uri="http://schemas.openxmlformats.org/drawingml/2006/table">
            <a:tbl>
              <a:tblPr>
                <a:noFill/>
                <a:tableStyleId>{BD7EBCB6-3E53-42CB-A7C6-F801664800F5}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 b="1" dirty="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700" b="1" dirty="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Настраивать и разворачивать полноценный кластер </a:t>
                      </a:r>
                      <a:r>
                        <a:rPr lang="en-US" sz="17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Kafka</a:t>
                      </a:r>
                      <a:endParaRPr sz="17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 b="1" dirty="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700" b="1" dirty="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Использовать </a:t>
                      </a:r>
                      <a:r>
                        <a:rPr lang="en-US" sz="17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Kafka </a:t>
                      </a:r>
                      <a:r>
                        <a:rPr lang="ru-RU" sz="17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в приложения на </a:t>
                      </a:r>
                      <a:r>
                        <a:rPr lang="en-US" sz="17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Spring Boot</a:t>
                      </a:r>
                      <a:endParaRPr lang="ru-RU" sz="17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 b="1" dirty="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700" b="1" dirty="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Обрабатывать данные используя </a:t>
                      </a:r>
                      <a:r>
                        <a:rPr lang="en-US" sz="17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Kafka Streams</a:t>
                      </a:r>
                      <a:endParaRPr sz="17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 b="1" dirty="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700" b="1" dirty="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Проектировать событийную архитектуру для </a:t>
                      </a:r>
                      <a:r>
                        <a:rPr lang="ru-RU" sz="17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микросервисов</a:t>
                      </a:r>
                      <a:endParaRPr sz="17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5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Что получилось</a:t>
            </a:r>
            <a:endParaRPr dirty="0"/>
          </a:p>
        </p:txBody>
      </p:sp>
      <p:graphicFrame>
        <p:nvGraphicFramePr>
          <p:cNvPr id="176" name="Google Shape;176;p35"/>
          <p:cNvGraphicFramePr/>
          <p:nvPr>
            <p:extLst>
              <p:ext uri="{D42A27DB-BD31-4B8C-83A1-F6EECF244321}">
                <p14:modId xmlns:p14="http://schemas.microsoft.com/office/powerpoint/2010/main" val="3987542209"/>
              </p:ext>
            </p:extLst>
          </p:nvPr>
        </p:nvGraphicFramePr>
        <p:xfrm>
          <a:off x="952500" y="1747181"/>
          <a:ext cx="7239000" cy="3330838"/>
        </p:xfrm>
        <a:graphic>
          <a:graphicData uri="http://schemas.openxmlformats.org/drawingml/2006/table">
            <a:tbl>
              <a:tblPr>
                <a:noFill/>
                <a:tableStyleId>{BD7EBCB6-3E53-42CB-A7C6-F801664800F5}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7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Развернуть кластер из трех </a:t>
                      </a:r>
                      <a:r>
                        <a:rPr lang="en-US" sz="17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Kafka </a:t>
                      </a:r>
                      <a:r>
                        <a:rPr lang="ru-RU" sz="17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брокеров 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 двумя </a:t>
                      </a:r>
                      <a:r>
                        <a:rPr lang="en-US" sz="17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Zookeeper</a:t>
                      </a:r>
                      <a:r>
                        <a:rPr lang="ru-RU" sz="17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r>
                        <a:rPr lang="ru-RU" sz="17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ами</a:t>
                      </a:r>
                      <a:r>
                        <a:rPr lang="ru-RU" sz="17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и </a:t>
                      </a:r>
                      <a:r>
                        <a:rPr lang="en-US" sz="17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Kafka Connect </a:t>
                      </a:r>
                      <a:r>
                        <a:rPr lang="ru-RU" sz="17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</a:t>
                      </a:r>
                      <a:r>
                        <a:rPr lang="en-US" sz="17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PostgreSQL</a:t>
                      </a:r>
                      <a:endParaRPr sz="17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 b="1" dirty="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700" b="1" dirty="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Написать веб-приложение с использованием </a:t>
                      </a:r>
                      <a:r>
                        <a:rPr lang="en-US" sz="17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Kafka Spring: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ReplyingKafkaTemplate </a:t>
                      </a:r>
                      <a:r>
                        <a:rPr lang="ru-RU" sz="17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в</a:t>
                      </a:r>
                      <a:r>
                        <a:rPr lang="en-US" sz="17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@KafkaListener</a:t>
                      </a:r>
                      <a:r>
                        <a:rPr lang="ru-RU" sz="17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и обратно с</a:t>
                      </a:r>
                      <a:r>
                        <a:rPr lang="en-US" sz="17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@SendTo</a:t>
                      </a:r>
                      <a:endParaRPr sz="17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7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Оформить часть логики с использованием </a:t>
                      </a:r>
                      <a:r>
                        <a:rPr lang="en-US" sz="17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Kafka Streams</a:t>
                      </a:r>
                      <a:r>
                        <a:rPr lang="ru-RU" sz="17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: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stream(…).leftJoin(KTable, …).process(…).to(…)</a:t>
                      </a:r>
                      <a:endParaRPr sz="17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7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Спроектировать </a:t>
                      </a:r>
                      <a:r>
                        <a:rPr lang="en-US" sz="17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Pub/Sub </a:t>
                      </a:r>
                      <a:r>
                        <a:rPr lang="ru-RU" sz="17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архитектуру с использованием </a:t>
                      </a:r>
                      <a:r>
                        <a:rPr lang="en-US" sz="17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Kafka </a:t>
                      </a:r>
                      <a:r>
                        <a:rPr lang="ru-RU" sz="17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в качестве брокера для разделения работы между экземплярами </a:t>
                      </a:r>
                      <a:r>
                        <a:rPr lang="ru-RU" sz="17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микросервиса</a:t>
                      </a:r>
                      <a:endParaRPr sz="17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5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Какие были сложности</a:t>
            </a:r>
            <a:endParaRPr dirty="0"/>
          </a:p>
        </p:txBody>
      </p:sp>
      <p:graphicFrame>
        <p:nvGraphicFramePr>
          <p:cNvPr id="176" name="Google Shape;176;p35"/>
          <p:cNvGraphicFramePr/>
          <p:nvPr>
            <p:extLst>
              <p:ext uri="{D42A27DB-BD31-4B8C-83A1-F6EECF244321}">
                <p14:modId xmlns:p14="http://schemas.microsoft.com/office/powerpoint/2010/main" val="665757459"/>
              </p:ext>
            </p:extLst>
          </p:nvPr>
        </p:nvGraphicFramePr>
        <p:xfrm>
          <a:off x="952500" y="2058925"/>
          <a:ext cx="7239000" cy="1380846"/>
        </p:xfrm>
        <a:graphic>
          <a:graphicData uri="http://schemas.openxmlformats.org/drawingml/2006/table">
            <a:tbl>
              <a:tblPr>
                <a:noFill/>
                <a:tableStyleId>{BD7EBCB6-3E53-42CB-A7C6-F801664800F5}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7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Зачем нужна </a:t>
                      </a:r>
                      <a:r>
                        <a:rPr lang="en-US" sz="17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Kafka</a:t>
                      </a:r>
                      <a:r>
                        <a:rPr lang="ru-RU" sz="17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если можно сделать всё и без неё?</a:t>
                      </a:r>
                      <a:endParaRPr sz="17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 b="1" dirty="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700" b="1" dirty="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7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Что интересного можно сделать с Kafka Streams?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7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Как развернуть всё это, чтобы не взорвался компьютер?</a:t>
                      </a:r>
                      <a:endParaRPr sz="17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0663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dirty="0"/>
              <a:t>Схемы приложения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71EEEE9-5BCD-4944-9C89-E8716CCB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344" y="1633883"/>
            <a:ext cx="8573311" cy="384625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9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Демо: </a:t>
            </a:r>
            <a:r>
              <a:rPr lang="en-US" dirty="0"/>
              <a:t>Docker-compose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6B3A12C-40D4-4654-A366-34AF242C82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3400" y="991910"/>
            <a:ext cx="4452666" cy="519148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3C68987-E95C-461F-B41D-6F62BF948B1E}"/>
              </a:ext>
            </a:extLst>
          </p:cNvPr>
          <p:cNvSpPr/>
          <p:nvPr/>
        </p:nvSpPr>
        <p:spPr>
          <a:xfrm>
            <a:off x="6079240" y="991910"/>
            <a:ext cx="2309799" cy="367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Kafka Zookeeper x2</a:t>
            </a: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C404E71-EF6B-4819-A906-43363A1C11BF}"/>
              </a:ext>
            </a:extLst>
          </p:cNvPr>
          <p:cNvSpPr/>
          <p:nvPr/>
        </p:nvSpPr>
        <p:spPr>
          <a:xfrm>
            <a:off x="6079238" y="1472687"/>
            <a:ext cx="2309799" cy="367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Kafka Broker x2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AE85C6A-0852-47B0-AAF9-A40C829BB6B6}"/>
              </a:ext>
            </a:extLst>
          </p:cNvPr>
          <p:cNvSpPr/>
          <p:nvPr/>
        </p:nvSpPr>
        <p:spPr>
          <a:xfrm>
            <a:off x="6079236" y="2915018"/>
            <a:ext cx="2309799" cy="367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Service x3</a:t>
            </a:r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ABA7214-03A9-47BE-8B42-6AFB660E6F70}"/>
              </a:ext>
            </a:extLst>
          </p:cNvPr>
          <p:cNvSpPr/>
          <p:nvPr/>
        </p:nvSpPr>
        <p:spPr>
          <a:xfrm>
            <a:off x="6079237" y="1953464"/>
            <a:ext cx="2309799" cy="367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Nginx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0B0805D-614B-4812-B9A0-956C526EBBB8}"/>
              </a:ext>
            </a:extLst>
          </p:cNvPr>
          <p:cNvSpPr/>
          <p:nvPr/>
        </p:nvSpPr>
        <p:spPr>
          <a:xfrm>
            <a:off x="6079236" y="2434241"/>
            <a:ext cx="2309799" cy="367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Service Rest x2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5E5EF34-3123-4162-9085-B5489E4B5E8B}"/>
              </a:ext>
            </a:extLst>
          </p:cNvPr>
          <p:cNvSpPr/>
          <p:nvPr/>
        </p:nvSpPr>
        <p:spPr>
          <a:xfrm>
            <a:off x="6079236" y="3395795"/>
            <a:ext cx="2309799" cy="367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Kafka Connect</a:t>
            </a:r>
            <a:endParaRPr lang="ru-RU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20FA532-958A-4209-BE72-47F84D1E5649}"/>
              </a:ext>
            </a:extLst>
          </p:cNvPr>
          <p:cNvSpPr/>
          <p:nvPr/>
        </p:nvSpPr>
        <p:spPr>
          <a:xfrm>
            <a:off x="6079236" y="3876572"/>
            <a:ext cx="2309799" cy="367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Kafdrop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3E752163-7849-47EE-9C12-3780107C989A}"/>
              </a:ext>
            </a:extLst>
          </p:cNvPr>
          <p:cNvSpPr/>
          <p:nvPr/>
        </p:nvSpPr>
        <p:spPr>
          <a:xfrm>
            <a:off x="6079236" y="4357349"/>
            <a:ext cx="2309799" cy="367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Postgres</a:t>
            </a:r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4B81E6F-E336-40D6-9EBE-676ECFFAA854}"/>
              </a:ext>
            </a:extLst>
          </p:cNvPr>
          <p:cNvSpPr/>
          <p:nvPr/>
        </p:nvSpPr>
        <p:spPr>
          <a:xfrm>
            <a:off x="6079236" y="4838126"/>
            <a:ext cx="2309799" cy="367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Prometheus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A3CC283-5C7F-49FA-BB07-0CA0A1364706}"/>
              </a:ext>
            </a:extLst>
          </p:cNvPr>
          <p:cNvSpPr/>
          <p:nvPr/>
        </p:nvSpPr>
        <p:spPr>
          <a:xfrm>
            <a:off x="6079235" y="5318903"/>
            <a:ext cx="2309799" cy="367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Grafana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37F9D043-01D0-46D1-97F5-D336E72A910E}"/>
              </a:ext>
            </a:extLst>
          </p:cNvPr>
          <p:cNvSpPr/>
          <p:nvPr/>
        </p:nvSpPr>
        <p:spPr>
          <a:xfrm>
            <a:off x="6079234" y="5799679"/>
            <a:ext cx="2309799" cy="367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CAdvisor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793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9"/>
          <p:cNvSpPr txBox="1">
            <a:spLocks noGrp="1"/>
          </p:cNvSpPr>
          <p:nvPr>
            <p:ph type="title"/>
          </p:nvPr>
        </p:nvSpPr>
        <p:spPr>
          <a:xfrm>
            <a:off x="0" y="-6937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Демо: </a:t>
            </a:r>
            <a:r>
              <a:rPr lang="en-US" dirty="0"/>
              <a:t>ReplyingKafkaTemplate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6B3A12C-40D4-4654-A366-34AF242C8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59" y="1677024"/>
            <a:ext cx="5556737" cy="3516922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7924EF8-AC9F-48CD-BF6C-A1C0ED8AC974}"/>
              </a:ext>
            </a:extLst>
          </p:cNvPr>
          <p:cNvSpPr/>
          <p:nvPr/>
        </p:nvSpPr>
        <p:spPr>
          <a:xfrm>
            <a:off x="6322845" y="1127133"/>
            <a:ext cx="2133598" cy="68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Пользователь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582ECA0-299C-4478-85B7-37C83D1CA7F7}"/>
              </a:ext>
            </a:extLst>
          </p:cNvPr>
          <p:cNvSpPr/>
          <p:nvPr/>
        </p:nvSpPr>
        <p:spPr>
          <a:xfrm>
            <a:off x="6316495" y="2065691"/>
            <a:ext cx="2133598" cy="68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UserServiceRest</a:t>
            </a:r>
            <a:endParaRPr lang="en-US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3C68987-E95C-461F-B41D-6F62BF948B1E}"/>
              </a:ext>
            </a:extLst>
          </p:cNvPr>
          <p:cNvSpPr/>
          <p:nvPr/>
        </p:nvSpPr>
        <p:spPr>
          <a:xfrm>
            <a:off x="6316495" y="3039197"/>
            <a:ext cx="2133598" cy="68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replyingKafkaTemplate</a:t>
            </a:r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03EC3CE-9F02-4F5C-B55D-8F7124C2F158}"/>
              </a:ext>
            </a:extLst>
          </p:cNvPr>
          <p:cNvSpPr/>
          <p:nvPr/>
        </p:nvSpPr>
        <p:spPr>
          <a:xfrm>
            <a:off x="6316495" y="4012703"/>
            <a:ext cx="2133598" cy="68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Kafka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49E4127-71C1-422C-A87D-DCDF206A0A2D}"/>
              </a:ext>
            </a:extLst>
          </p:cNvPr>
          <p:cNvSpPr/>
          <p:nvPr/>
        </p:nvSpPr>
        <p:spPr>
          <a:xfrm>
            <a:off x="6329195" y="4986209"/>
            <a:ext cx="2133598" cy="68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UserService</a:t>
            </a:r>
            <a:endParaRPr lang="en-US" dirty="0"/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66720FD8-B97F-44F3-8DF6-025833E2E719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7383294" y="2746627"/>
            <a:ext cx="0" cy="292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872F3876-A715-48C7-9F88-1584D2B2FF7B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7383294" y="3720133"/>
            <a:ext cx="0" cy="292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B0798D76-79B0-43AE-BF5E-B44BAA55FD03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7383294" y="4693639"/>
            <a:ext cx="12700" cy="292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Соединитель: уступ 21">
            <a:extLst>
              <a:ext uri="{FF2B5EF4-FFF2-40B4-BE49-F238E27FC236}">
                <a16:creationId xmlns:a16="http://schemas.microsoft.com/office/drawing/2014/main" id="{774BF759-3F13-4128-9165-FA7870CCBFF8}"/>
              </a:ext>
            </a:extLst>
          </p:cNvPr>
          <p:cNvCxnSpPr>
            <a:cxnSpLocks/>
            <a:stCxn id="10" idx="3"/>
            <a:endCxn id="7" idx="3"/>
          </p:cNvCxnSpPr>
          <p:nvPr/>
        </p:nvCxnSpPr>
        <p:spPr>
          <a:xfrm flipH="1" flipV="1">
            <a:off x="8450093" y="2406159"/>
            <a:ext cx="12700" cy="2920518"/>
          </a:xfrm>
          <a:prstGeom prst="bentConnector3">
            <a:avLst>
              <a:gd name="adj1" fmla="val -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1D3F8937-7565-4889-95CD-9484AD0A5BE9}"/>
              </a:ext>
            </a:extLst>
          </p:cNvPr>
          <p:cNvCxnSpPr>
            <a:stCxn id="4" idx="2"/>
            <a:endCxn id="7" idx="0"/>
          </p:cNvCxnSpPr>
          <p:nvPr/>
        </p:nvCxnSpPr>
        <p:spPr>
          <a:xfrm flipH="1">
            <a:off x="7383294" y="1808069"/>
            <a:ext cx="6350" cy="2576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533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9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Демо: </a:t>
            </a:r>
            <a:r>
              <a:rPr lang="en-US" dirty="0" err="1"/>
              <a:t>KafkaListener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6B3A12C-40D4-4654-A366-34AF242C82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1084" y="994549"/>
            <a:ext cx="6001386" cy="4966345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582ECA0-299C-4478-85B7-37C83D1CA7F7}"/>
              </a:ext>
            </a:extLst>
          </p:cNvPr>
          <p:cNvSpPr/>
          <p:nvPr/>
        </p:nvSpPr>
        <p:spPr>
          <a:xfrm>
            <a:off x="6374302" y="1605247"/>
            <a:ext cx="2133598" cy="68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Kafka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3C68987-E95C-461F-B41D-6F62BF948B1E}"/>
              </a:ext>
            </a:extLst>
          </p:cNvPr>
          <p:cNvSpPr/>
          <p:nvPr/>
        </p:nvSpPr>
        <p:spPr>
          <a:xfrm>
            <a:off x="6374302" y="2541484"/>
            <a:ext cx="2133598" cy="68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@KafkaListener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auth.request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03EC3CE-9F02-4F5C-B55D-8F7124C2F158}"/>
              </a:ext>
            </a:extLst>
          </p:cNvPr>
          <p:cNvSpPr/>
          <p:nvPr/>
        </p:nvSpPr>
        <p:spPr>
          <a:xfrm>
            <a:off x="6374302" y="4413960"/>
            <a:ext cx="2133598" cy="68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@SendTo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auth.response</a:t>
            </a:r>
            <a:r>
              <a:rPr lang="en-US" dirty="0"/>
              <a:t>)</a:t>
            </a: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66720FD8-B97F-44F3-8DF6-025833E2E719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7441101" y="2286183"/>
            <a:ext cx="0" cy="255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Соединитель: уступ 21">
            <a:extLst>
              <a:ext uri="{FF2B5EF4-FFF2-40B4-BE49-F238E27FC236}">
                <a16:creationId xmlns:a16="http://schemas.microsoft.com/office/drawing/2014/main" id="{774BF759-3F13-4128-9165-FA7870CCBFF8}"/>
              </a:ext>
            </a:extLst>
          </p:cNvPr>
          <p:cNvCxnSpPr>
            <a:cxnSpLocks/>
            <a:stCxn id="9" idx="3"/>
            <a:endCxn id="7" idx="3"/>
          </p:cNvCxnSpPr>
          <p:nvPr/>
        </p:nvCxnSpPr>
        <p:spPr>
          <a:xfrm flipV="1">
            <a:off x="8507900" y="1945715"/>
            <a:ext cx="12700" cy="2808713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BE82F96-5DB9-409F-8576-79C007344E07}"/>
              </a:ext>
            </a:extLst>
          </p:cNvPr>
          <p:cNvSpPr/>
          <p:nvPr/>
        </p:nvSpPr>
        <p:spPr>
          <a:xfrm>
            <a:off x="6374302" y="3477722"/>
            <a:ext cx="2133598" cy="68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Метод</a:t>
            </a: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6A6692A-3B1A-4F19-8BE4-2AD1C3B2EABA}"/>
              </a:ext>
            </a:extLst>
          </p:cNvPr>
          <p:cNvCxnSpPr>
            <a:stCxn id="8" idx="2"/>
            <a:endCxn id="17" idx="0"/>
          </p:cNvCxnSpPr>
          <p:nvPr/>
        </p:nvCxnSpPr>
        <p:spPr>
          <a:xfrm>
            <a:off x="7441101" y="3222420"/>
            <a:ext cx="0" cy="255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4F3FA146-84BA-4049-8B38-85D59C31F382}"/>
              </a:ext>
            </a:extLst>
          </p:cNvPr>
          <p:cNvCxnSpPr>
            <a:stCxn id="17" idx="2"/>
            <a:endCxn id="9" idx="0"/>
          </p:cNvCxnSpPr>
          <p:nvPr/>
        </p:nvCxnSpPr>
        <p:spPr>
          <a:xfrm>
            <a:off x="7441101" y="4158658"/>
            <a:ext cx="0" cy="255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314531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1051</TotalTime>
  <Words>370</Words>
  <Application>Microsoft Office PowerPoint</Application>
  <PresentationFormat>Экран (4:3)</PresentationFormat>
  <Paragraphs>101</Paragraphs>
  <Slides>21</Slides>
  <Notes>21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5" baseType="lpstr">
      <vt:lpstr>Arial</vt:lpstr>
      <vt:lpstr>Courier New</vt:lpstr>
      <vt:lpstr>Roboto</vt:lpstr>
      <vt:lpstr>Светлая тема</vt:lpstr>
      <vt:lpstr>Тема: Веб-приложение на микросервисной и событийной архитектуре с Spring и Kafka</vt:lpstr>
      <vt:lpstr>План защиты</vt:lpstr>
      <vt:lpstr>Чему хотел научиться</vt:lpstr>
      <vt:lpstr>Что получилось</vt:lpstr>
      <vt:lpstr>Какие были сложности</vt:lpstr>
      <vt:lpstr>Схемы приложения  </vt:lpstr>
      <vt:lpstr>Демо: Docker-compose</vt:lpstr>
      <vt:lpstr>Демо: ReplyingKafkaTemplate</vt:lpstr>
      <vt:lpstr>Демо: KafkaListener</vt:lpstr>
      <vt:lpstr>Демо: Kafka Connect</vt:lpstr>
      <vt:lpstr>Демо: Kafka Streams</vt:lpstr>
      <vt:lpstr>Демо: Kafdrop и топики </vt:lpstr>
      <vt:lpstr>Демо: Нагрузочный тест</vt:lpstr>
      <vt:lpstr>Демо: Response time</vt:lpstr>
      <vt:lpstr>Демо: HPS</vt:lpstr>
      <vt:lpstr>Демо: RPS</vt:lpstr>
      <vt:lpstr>Демо: Топик и его содержимое</vt:lpstr>
      <vt:lpstr>Демо: Grafana - CPU</vt:lpstr>
      <vt:lpstr>Демо: Grafana - RAM</vt:lpstr>
      <vt:lpstr>Демо: Grafana - Kafka</vt:lpstr>
      <vt:lpstr>Что можно улучшить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Онлайн образование</dc:title>
  <dc:creator>lia</dc:creator>
  <cp:lastModifiedBy>Скворцов Демьян ЛБ</cp:lastModifiedBy>
  <cp:revision>22</cp:revision>
  <dcterms:modified xsi:type="dcterms:W3CDTF">2024-06-28T18:16:31Z</dcterms:modified>
</cp:coreProperties>
</file>